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9" r:id="rId2"/>
    <p:sldId id="260" r:id="rId3"/>
    <p:sldId id="263" r:id="rId4"/>
    <p:sldId id="264" r:id="rId5"/>
    <p:sldId id="265" r:id="rId6"/>
    <p:sldId id="285" r:id="rId7"/>
    <p:sldId id="266" r:id="rId8"/>
    <p:sldId id="286" r:id="rId9"/>
    <p:sldId id="287" r:id="rId10"/>
    <p:sldId id="289" r:id="rId11"/>
    <p:sldId id="290" r:id="rId12"/>
    <p:sldId id="291" r:id="rId13"/>
    <p:sldId id="293" r:id="rId14"/>
    <p:sldId id="294" r:id="rId15"/>
    <p:sldId id="279" r:id="rId16"/>
    <p:sldId id="280" r:id="rId17"/>
    <p:sldId id="295" r:id="rId18"/>
    <p:sldId id="282" r:id="rId19"/>
    <p:sldId id="283" r:id="rId20"/>
    <p:sldId id="281" r:id="rId21"/>
    <p:sldId id="28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F0A1EC-E389-4D30-A9EB-A2C7CA35C1AD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C3D208B-01FF-41CC-A314-5DA307026DC7}">
      <dgm:prSet custT="1"/>
      <dgm:spPr/>
      <dgm:t>
        <a:bodyPr/>
        <a:lstStyle/>
        <a:p>
          <a:r>
            <a:rPr lang="en-US" sz="1800" b="1" i="0" u="none" dirty="0"/>
            <a:t>1. </a:t>
          </a:r>
          <a:r>
            <a:rPr lang="en-US" sz="1800" b="1" i="0" u="none" dirty="0" err="1"/>
            <a:t>Zarin</a:t>
          </a:r>
          <a:r>
            <a:rPr lang="en-US" sz="1800" b="1" i="0" u="none" dirty="0"/>
            <a:t> </a:t>
          </a:r>
          <a:r>
            <a:rPr lang="en-US" sz="1800" b="1" i="0" u="none" dirty="0" err="1"/>
            <a:t>Tasnim</a:t>
          </a:r>
          <a:r>
            <a:rPr lang="en-US" sz="1800" b="1" i="0" u="none" dirty="0"/>
            <a:t> -021 181 094</a:t>
          </a:r>
          <a:endParaRPr lang="en-US" sz="1800" b="1" dirty="0"/>
        </a:p>
      </dgm:t>
    </dgm:pt>
    <dgm:pt modelId="{79D71A6C-75A9-4C22-9D4E-D3F730DAD260}" type="parTrans" cxnId="{82E38789-89B2-421E-80B3-74557C7783D2}">
      <dgm:prSet/>
      <dgm:spPr/>
      <dgm:t>
        <a:bodyPr/>
        <a:lstStyle/>
        <a:p>
          <a:endParaRPr lang="en-US"/>
        </a:p>
      </dgm:t>
    </dgm:pt>
    <dgm:pt modelId="{580D4FB0-564B-4893-9D4E-D4FF5F8DEDF5}" type="sibTrans" cxnId="{82E38789-89B2-421E-80B3-74557C7783D2}">
      <dgm:prSet/>
      <dgm:spPr/>
      <dgm:t>
        <a:bodyPr/>
        <a:lstStyle/>
        <a:p>
          <a:endParaRPr lang="en-US"/>
        </a:p>
      </dgm:t>
    </dgm:pt>
    <dgm:pt modelId="{EEE2F2BA-30D5-437F-9E22-9C0429E0464B}">
      <dgm:prSet custT="1"/>
      <dgm:spPr/>
      <dgm:t>
        <a:bodyPr/>
        <a:lstStyle/>
        <a:p>
          <a:r>
            <a:rPr lang="en-US" sz="1800" b="1" i="0" u="none" dirty="0"/>
            <a:t>2. Azad Hossain </a:t>
          </a:r>
          <a:r>
            <a:rPr lang="en-US" sz="1800" b="1" i="0" u="none" dirty="0" err="1"/>
            <a:t>Saykat</a:t>
          </a:r>
          <a:r>
            <a:rPr lang="en-US" sz="1800" b="1" i="0" u="none" dirty="0"/>
            <a:t> - 021 221 017</a:t>
          </a:r>
          <a:endParaRPr lang="en-US" sz="1800" dirty="0"/>
        </a:p>
      </dgm:t>
    </dgm:pt>
    <dgm:pt modelId="{4371BC4F-D81E-479A-A417-39037E41D868}" type="parTrans" cxnId="{B1F8B71C-292F-4137-8BCF-BE70CFE1D40B}">
      <dgm:prSet/>
      <dgm:spPr/>
      <dgm:t>
        <a:bodyPr/>
        <a:lstStyle/>
        <a:p>
          <a:endParaRPr lang="en-US"/>
        </a:p>
      </dgm:t>
    </dgm:pt>
    <dgm:pt modelId="{3AFA0D80-1DA2-4B67-BA61-C04D1F83A213}" type="sibTrans" cxnId="{B1F8B71C-292F-4137-8BCF-BE70CFE1D40B}">
      <dgm:prSet/>
      <dgm:spPr/>
      <dgm:t>
        <a:bodyPr/>
        <a:lstStyle/>
        <a:p>
          <a:endParaRPr lang="en-US"/>
        </a:p>
      </dgm:t>
    </dgm:pt>
    <dgm:pt modelId="{7264A005-9899-4CF7-9EF9-395E12830B7E}">
      <dgm:prSet custT="1"/>
      <dgm:spPr/>
      <dgm:t>
        <a:bodyPr/>
        <a:lstStyle/>
        <a:p>
          <a:r>
            <a:rPr lang="en-US" sz="1800" b="1" i="0" baseline="0" dirty="0"/>
            <a:t>4.  </a:t>
          </a:r>
          <a:r>
            <a:rPr lang="en-US" sz="1800" b="1" i="0" u="none" dirty="0" err="1"/>
            <a:t>Suvom</a:t>
          </a:r>
          <a:r>
            <a:rPr lang="en-US" sz="1800" b="1" i="0" u="none" dirty="0"/>
            <a:t> </a:t>
          </a:r>
          <a:r>
            <a:rPr lang="en-US" sz="1800" b="1" i="0" u="none" dirty="0" err="1"/>
            <a:t>Karmakar</a:t>
          </a:r>
          <a:r>
            <a:rPr lang="en-US" sz="1800" b="1" i="0" u="none" dirty="0"/>
            <a:t> - 021 221 027</a:t>
          </a:r>
          <a:endParaRPr lang="en-US" sz="1800" b="1" dirty="0"/>
        </a:p>
      </dgm:t>
    </dgm:pt>
    <dgm:pt modelId="{62681718-1430-47C2-963C-31699894B877}" type="parTrans" cxnId="{39649843-3959-40A3-AA69-40DA051FCB93}">
      <dgm:prSet/>
      <dgm:spPr/>
      <dgm:t>
        <a:bodyPr/>
        <a:lstStyle/>
        <a:p>
          <a:endParaRPr lang="en-US"/>
        </a:p>
      </dgm:t>
    </dgm:pt>
    <dgm:pt modelId="{2522EF74-7645-423B-92A0-F0E1BB294563}" type="sibTrans" cxnId="{39649843-3959-40A3-AA69-40DA051FCB93}">
      <dgm:prSet/>
      <dgm:spPr/>
      <dgm:t>
        <a:bodyPr/>
        <a:lstStyle/>
        <a:p>
          <a:endParaRPr lang="en-US"/>
        </a:p>
      </dgm:t>
    </dgm:pt>
    <dgm:pt modelId="{4A66F530-2D24-4B08-AEB8-E95C2D341051}">
      <dgm:prSet custT="1"/>
      <dgm:spPr/>
      <dgm:t>
        <a:bodyPr/>
        <a:lstStyle/>
        <a:p>
          <a:r>
            <a:rPr lang="en-US" sz="1800" b="0" i="0" baseline="0" dirty="0"/>
            <a:t>3. </a:t>
          </a:r>
          <a:r>
            <a:rPr lang="en-US" sz="1800" b="1" i="0" u="none" dirty="0" err="1"/>
            <a:t>Sazzad</a:t>
          </a:r>
          <a:r>
            <a:rPr lang="en-US" sz="1800" b="1" i="0" u="none" dirty="0"/>
            <a:t> </a:t>
          </a:r>
          <a:r>
            <a:rPr lang="en-US" sz="1800" b="1" i="0" u="none" dirty="0" err="1"/>
            <a:t>Hossen</a:t>
          </a:r>
          <a:r>
            <a:rPr lang="en-US" sz="1800" b="1" i="0" u="none" dirty="0"/>
            <a:t> - 021 221 026</a:t>
          </a:r>
          <a:endParaRPr lang="en-US" sz="1800" dirty="0"/>
        </a:p>
      </dgm:t>
    </dgm:pt>
    <dgm:pt modelId="{0C8394F1-1CF1-49C3-9C4C-071C646A90AC}" type="parTrans" cxnId="{D93DA49E-4485-4333-BC4F-F7823173610D}">
      <dgm:prSet/>
      <dgm:spPr/>
      <dgm:t>
        <a:bodyPr/>
        <a:lstStyle/>
        <a:p>
          <a:endParaRPr lang="en-US"/>
        </a:p>
      </dgm:t>
    </dgm:pt>
    <dgm:pt modelId="{D5152953-CA4A-4624-9E36-2F4BD7B897CB}" type="sibTrans" cxnId="{D93DA49E-4485-4333-BC4F-F7823173610D}">
      <dgm:prSet/>
      <dgm:spPr/>
      <dgm:t>
        <a:bodyPr/>
        <a:lstStyle/>
        <a:p>
          <a:endParaRPr lang="en-US"/>
        </a:p>
      </dgm:t>
    </dgm:pt>
    <dgm:pt modelId="{270B1158-227E-E54E-89E1-08983CC703A2}" type="pres">
      <dgm:prSet presAssocID="{CBF0A1EC-E389-4D30-A9EB-A2C7CA35C1AD}" presName="linear" presStyleCnt="0">
        <dgm:presLayoutVars>
          <dgm:dir/>
          <dgm:animLvl val="lvl"/>
          <dgm:resizeHandles val="exact"/>
        </dgm:presLayoutVars>
      </dgm:prSet>
      <dgm:spPr/>
    </dgm:pt>
    <dgm:pt modelId="{3CCD4D0D-1B3E-2C41-8E43-4FDDCDD184A6}" type="pres">
      <dgm:prSet presAssocID="{4C3D208B-01FF-41CC-A314-5DA307026DC7}" presName="parentLin" presStyleCnt="0"/>
      <dgm:spPr/>
    </dgm:pt>
    <dgm:pt modelId="{EEDDDCB3-EEA6-EC43-9CFA-E78129A70676}" type="pres">
      <dgm:prSet presAssocID="{4C3D208B-01FF-41CC-A314-5DA307026DC7}" presName="parentLeftMargin" presStyleLbl="node1" presStyleIdx="0" presStyleCnt="4"/>
      <dgm:spPr/>
    </dgm:pt>
    <dgm:pt modelId="{1F8B8BE2-A172-F144-83C2-B9307B9BF9CE}" type="pres">
      <dgm:prSet presAssocID="{4C3D208B-01FF-41CC-A314-5DA307026DC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0A77EA-34D6-0E4B-92E5-0A13D77A8560}" type="pres">
      <dgm:prSet presAssocID="{4C3D208B-01FF-41CC-A314-5DA307026DC7}" presName="negativeSpace" presStyleCnt="0"/>
      <dgm:spPr/>
    </dgm:pt>
    <dgm:pt modelId="{3FBA2A38-35F3-BD47-AC7A-2EA5CDA769F0}" type="pres">
      <dgm:prSet presAssocID="{4C3D208B-01FF-41CC-A314-5DA307026DC7}" presName="childText" presStyleLbl="conFgAcc1" presStyleIdx="0" presStyleCnt="4">
        <dgm:presLayoutVars>
          <dgm:bulletEnabled val="1"/>
        </dgm:presLayoutVars>
      </dgm:prSet>
      <dgm:spPr/>
    </dgm:pt>
    <dgm:pt modelId="{4C29705C-44B1-0F46-A068-C50E6F46E72C}" type="pres">
      <dgm:prSet presAssocID="{580D4FB0-564B-4893-9D4E-D4FF5F8DEDF5}" presName="spaceBetweenRectangles" presStyleCnt="0"/>
      <dgm:spPr/>
    </dgm:pt>
    <dgm:pt modelId="{A453FA0A-9577-CF43-9A2B-EC157EA0CC3D}" type="pres">
      <dgm:prSet presAssocID="{EEE2F2BA-30D5-437F-9E22-9C0429E0464B}" presName="parentLin" presStyleCnt="0"/>
      <dgm:spPr/>
    </dgm:pt>
    <dgm:pt modelId="{2B223391-AD3E-624D-B312-B84E6EEF4150}" type="pres">
      <dgm:prSet presAssocID="{EEE2F2BA-30D5-437F-9E22-9C0429E0464B}" presName="parentLeftMargin" presStyleLbl="node1" presStyleIdx="0" presStyleCnt="4"/>
      <dgm:spPr/>
    </dgm:pt>
    <dgm:pt modelId="{667AA195-EBF9-A640-9E99-7A96EBA7AB62}" type="pres">
      <dgm:prSet presAssocID="{EEE2F2BA-30D5-437F-9E22-9C0429E0464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7EE179-E778-2249-AA8C-D60A3A567D9C}" type="pres">
      <dgm:prSet presAssocID="{EEE2F2BA-30D5-437F-9E22-9C0429E0464B}" presName="negativeSpace" presStyleCnt="0"/>
      <dgm:spPr/>
    </dgm:pt>
    <dgm:pt modelId="{31662357-6E49-3C48-BBA1-0C607CB08D94}" type="pres">
      <dgm:prSet presAssocID="{EEE2F2BA-30D5-437F-9E22-9C0429E0464B}" presName="childText" presStyleLbl="conFgAcc1" presStyleIdx="1" presStyleCnt="4">
        <dgm:presLayoutVars>
          <dgm:bulletEnabled val="1"/>
        </dgm:presLayoutVars>
      </dgm:prSet>
      <dgm:spPr/>
    </dgm:pt>
    <dgm:pt modelId="{A8A48496-92C9-574D-9328-8E3D9F7EE0E2}" type="pres">
      <dgm:prSet presAssocID="{3AFA0D80-1DA2-4B67-BA61-C04D1F83A213}" presName="spaceBetweenRectangles" presStyleCnt="0"/>
      <dgm:spPr/>
    </dgm:pt>
    <dgm:pt modelId="{390B89E2-E014-4F58-BF89-E116929D153F}" type="pres">
      <dgm:prSet presAssocID="{4A66F530-2D24-4B08-AEB8-E95C2D341051}" presName="parentLin" presStyleCnt="0"/>
      <dgm:spPr/>
    </dgm:pt>
    <dgm:pt modelId="{0EDEF39F-03E0-4556-BDE9-AD9DB243192C}" type="pres">
      <dgm:prSet presAssocID="{4A66F530-2D24-4B08-AEB8-E95C2D341051}" presName="parentLeftMargin" presStyleLbl="node1" presStyleIdx="1" presStyleCnt="4"/>
      <dgm:spPr/>
    </dgm:pt>
    <dgm:pt modelId="{547AB812-953B-40ED-8474-CAFDABCCB4C3}" type="pres">
      <dgm:prSet presAssocID="{4A66F530-2D24-4B08-AEB8-E95C2D34105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240F340-8BA2-4049-9882-264FBBD2C557}" type="pres">
      <dgm:prSet presAssocID="{4A66F530-2D24-4B08-AEB8-E95C2D341051}" presName="negativeSpace" presStyleCnt="0"/>
      <dgm:spPr/>
    </dgm:pt>
    <dgm:pt modelId="{9B9E04D5-1A3D-4A05-9BB9-5D7283F8752E}" type="pres">
      <dgm:prSet presAssocID="{4A66F530-2D24-4B08-AEB8-E95C2D341051}" presName="childText" presStyleLbl="conFgAcc1" presStyleIdx="2" presStyleCnt="4">
        <dgm:presLayoutVars>
          <dgm:bulletEnabled val="1"/>
        </dgm:presLayoutVars>
      </dgm:prSet>
      <dgm:spPr/>
    </dgm:pt>
    <dgm:pt modelId="{D089D902-E571-4115-9958-1C9552D9D76D}" type="pres">
      <dgm:prSet presAssocID="{D5152953-CA4A-4624-9E36-2F4BD7B897CB}" presName="spaceBetweenRectangles" presStyleCnt="0"/>
      <dgm:spPr/>
    </dgm:pt>
    <dgm:pt modelId="{CC28A2A4-8475-BC4D-A2DD-19E750BB06BC}" type="pres">
      <dgm:prSet presAssocID="{7264A005-9899-4CF7-9EF9-395E12830B7E}" presName="parentLin" presStyleCnt="0"/>
      <dgm:spPr/>
    </dgm:pt>
    <dgm:pt modelId="{24A533CC-E486-7841-A1DE-4CB8E2593C43}" type="pres">
      <dgm:prSet presAssocID="{7264A005-9899-4CF7-9EF9-395E12830B7E}" presName="parentLeftMargin" presStyleLbl="node1" presStyleIdx="2" presStyleCnt="4"/>
      <dgm:spPr/>
    </dgm:pt>
    <dgm:pt modelId="{935D6DC3-44A1-2747-8BFE-C65E3C350EDA}" type="pres">
      <dgm:prSet presAssocID="{7264A005-9899-4CF7-9EF9-395E12830B7E}" presName="parentText" presStyleLbl="node1" presStyleIdx="3" presStyleCnt="4" custLinFactNeighborX="-2001" custLinFactNeighborY="-1103">
        <dgm:presLayoutVars>
          <dgm:chMax val="0"/>
          <dgm:bulletEnabled val="1"/>
        </dgm:presLayoutVars>
      </dgm:prSet>
      <dgm:spPr/>
    </dgm:pt>
    <dgm:pt modelId="{AF16070C-C5B9-C646-81F1-26F696759047}" type="pres">
      <dgm:prSet presAssocID="{7264A005-9899-4CF7-9EF9-395E12830B7E}" presName="negativeSpace" presStyleCnt="0"/>
      <dgm:spPr/>
    </dgm:pt>
    <dgm:pt modelId="{9F522986-2868-3443-AF38-01727F83A694}" type="pres">
      <dgm:prSet presAssocID="{7264A005-9899-4CF7-9EF9-395E12830B7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1F8B71C-292F-4137-8BCF-BE70CFE1D40B}" srcId="{CBF0A1EC-E389-4D30-A9EB-A2C7CA35C1AD}" destId="{EEE2F2BA-30D5-437F-9E22-9C0429E0464B}" srcOrd="1" destOrd="0" parTransId="{4371BC4F-D81E-479A-A417-39037E41D868}" sibTransId="{3AFA0D80-1DA2-4B67-BA61-C04D1F83A213}"/>
    <dgm:cxn modelId="{E1549820-072A-4047-A21E-366B36EA269A}" type="presOf" srcId="{7264A005-9899-4CF7-9EF9-395E12830B7E}" destId="{24A533CC-E486-7841-A1DE-4CB8E2593C43}" srcOrd="0" destOrd="0" presId="urn:microsoft.com/office/officeart/2005/8/layout/list1"/>
    <dgm:cxn modelId="{EEE1F73A-B96E-784E-8590-51F473ED7833}" type="presOf" srcId="{4C3D208B-01FF-41CC-A314-5DA307026DC7}" destId="{1F8B8BE2-A172-F144-83C2-B9307B9BF9CE}" srcOrd="1" destOrd="0" presId="urn:microsoft.com/office/officeart/2005/8/layout/list1"/>
    <dgm:cxn modelId="{39649843-3959-40A3-AA69-40DA051FCB93}" srcId="{CBF0A1EC-E389-4D30-A9EB-A2C7CA35C1AD}" destId="{7264A005-9899-4CF7-9EF9-395E12830B7E}" srcOrd="3" destOrd="0" parTransId="{62681718-1430-47C2-963C-31699894B877}" sibTransId="{2522EF74-7645-423B-92A0-F0E1BB294563}"/>
    <dgm:cxn modelId="{17299F6F-2906-1C43-B20F-4077888EC40F}" type="presOf" srcId="{CBF0A1EC-E389-4D30-A9EB-A2C7CA35C1AD}" destId="{270B1158-227E-E54E-89E1-08983CC703A2}" srcOrd="0" destOrd="0" presId="urn:microsoft.com/office/officeart/2005/8/layout/list1"/>
    <dgm:cxn modelId="{31F76788-8FF4-4AA5-B345-A267031E2F3F}" type="presOf" srcId="{4A66F530-2D24-4B08-AEB8-E95C2D341051}" destId="{0EDEF39F-03E0-4556-BDE9-AD9DB243192C}" srcOrd="0" destOrd="0" presId="urn:microsoft.com/office/officeart/2005/8/layout/list1"/>
    <dgm:cxn modelId="{82E38789-89B2-421E-80B3-74557C7783D2}" srcId="{CBF0A1EC-E389-4D30-A9EB-A2C7CA35C1AD}" destId="{4C3D208B-01FF-41CC-A314-5DA307026DC7}" srcOrd="0" destOrd="0" parTransId="{79D71A6C-75A9-4C22-9D4E-D3F730DAD260}" sibTransId="{580D4FB0-564B-4893-9D4E-D4FF5F8DEDF5}"/>
    <dgm:cxn modelId="{D93DA49E-4485-4333-BC4F-F7823173610D}" srcId="{CBF0A1EC-E389-4D30-A9EB-A2C7CA35C1AD}" destId="{4A66F530-2D24-4B08-AEB8-E95C2D341051}" srcOrd="2" destOrd="0" parTransId="{0C8394F1-1CF1-49C3-9C4C-071C646A90AC}" sibTransId="{D5152953-CA4A-4624-9E36-2F4BD7B897CB}"/>
    <dgm:cxn modelId="{465CCAC7-09AC-4347-A55D-D2E871B36B9E}" type="presOf" srcId="{EEE2F2BA-30D5-437F-9E22-9C0429E0464B}" destId="{667AA195-EBF9-A640-9E99-7A96EBA7AB62}" srcOrd="1" destOrd="0" presId="urn:microsoft.com/office/officeart/2005/8/layout/list1"/>
    <dgm:cxn modelId="{73BF30D1-CE3F-0346-83AF-EA60F40C09E6}" type="presOf" srcId="{7264A005-9899-4CF7-9EF9-395E12830B7E}" destId="{935D6DC3-44A1-2747-8BFE-C65E3C350EDA}" srcOrd="1" destOrd="0" presId="urn:microsoft.com/office/officeart/2005/8/layout/list1"/>
    <dgm:cxn modelId="{CB11C3D7-EE3E-A844-895F-C163463B0BD5}" type="presOf" srcId="{EEE2F2BA-30D5-437F-9E22-9C0429E0464B}" destId="{2B223391-AD3E-624D-B312-B84E6EEF4150}" srcOrd="0" destOrd="0" presId="urn:microsoft.com/office/officeart/2005/8/layout/list1"/>
    <dgm:cxn modelId="{F4975CE6-449E-414C-A623-483138FED6FD}" type="presOf" srcId="{4A66F530-2D24-4B08-AEB8-E95C2D341051}" destId="{547AB812-953B-40ED-8474-CAFDABCCB4C3}" srcOrd="1" destOrd="0" presId="urn:microsoft.com/office/officeart/2005/8/layout/list1"/>
    <dgm:cxn modelId="{19469CEF-9D16-B641-AE12-64D91EAD635D}" type="presOf" srcId="{4C3D208B-01FF-41CC-A314-5DA307026DC7}" destId="{EEDDDCB3-EEA6-EC43-9CFA-E78129A70676}" srcOrd="0" destOrd="0" presId="urn:microsoft.com/office/officeart/2005/8/layout/list1"/>
    <dgm:cxn modelId="{F50095E1-6DE9-924B-888E-6B12CF71FFD2}" type="presParOf" srcId="{270B1158-227E-E54E-89E1-08983CC703A2}" destId="{3CCD4D0D-1B3E-2C41-8E43-4FDDCDD184A6}" srcOrd="0" destOrd="0" presId="urn:microsoft.com/office/officeart/2005/8/layout/list1"/>
    <dgm:cxn modelId="{ECDB8C69-E3B9-1D49-ADCA-C3865446DFF2}" type="presParOf" srcId="{3CCD4D0D-1B3E-2C41-8E43-4FDDCDD184A6}" destId="{EEDDDCB3-EEA6-EC43-9CFA-E78129A70676}" srcOrd="0" destOrd="0" presId="urn:microsoft.com/office/officeart/2005/8/layout/list1"/>
    <dgm:cxn modelId="{01213C27-DBF5-4247-956F-FB440C2E0137}" type="presParOf" srcId="{3CCD4D0D-1B3E-2C41-8E43-4FDDCDD184A6}" destId="{1F8B8BE2-A172-F144-83C2-B9307B9BF9CE}" srcOrd="1" destOrd="0" presId="urn:microsoft.com/office/officeart/2005/8/layout/list1"/>
    <dgm:cxn modelId="{01B0A2FD-91C4-ED4A-A9ED-CCDC6D81E894}" type="presParOf" srcId="{270B1158-227E-E54E-89E1-08983CC703A2}" destId="{C60A77EA-34D6-0E4B-92E5-0A13D77A8560}" srcOrd="1" destOrd="0" presId="urn:microsoft.com/office/officeart/2005/8/layout/list1"/>
    <dgm:cxn modelId="{8294F64A-5E25-8844-A08D-1F0BA737EB80}" type="presParOf" srcId="{270B1158-227E-E54E-89E1-08983CC703A2}" destId="{3FBA2A38-35F3-BD47-AC7A-2EA5CDA769F0}" srcOrd="2" destOrd="0" presId="urn:microsoft.com/office/officeart/2005/8/layout/list1"/>
    <dgm:cxn modelId="{29EF5BA3-6243-EC4E-A830-B8E3F2CF8C9D}" type="presParOf" srcId="{270B1158-227E-E54E-89E1-08983CC703A2}" destId="{4C29705C-44B1-0F46-A068-C50E6F46E72C}" srcOrd="3" destOrd="0" presId="urn:microsoft.com/office/officeart/2005/8/layout/list1"/>
    <dgm:cxn modelId="{E97C5CE8-3BD7-4744-A36E-B03EB382B20E}" type="presParOf" srcId="{270B1158-227E-E54E-89E1-08983CC703A2}" destId="{A453FA0A-9577-CF43-9A2B-EC157EA0CC3D}" srcOrd="4" destOrd="0" presId="urn:microsoft.com/office/officeart/2005/8/layout/list1"/>
    <dgm:cxn modelId="{27228651-B4D6-8941-9F8E-DAEF9B186303}" type="presParOf" srcId="{A453FA0A-9577-CF43-9A2B-EC157EA0CC3D}" destId="{2B223391-AD3E-624D-B312-B84E6EEF4150}" srcOrd="0" destOrd="0" presId="urn:microsoft.com/office/officeart/2005/8/layout/list1"/>
    <dgm:cxn modelId="{3CF9951D-45A9-6C4F-9922-95B503FD4CE5}" type="presParOf" srcId="{A453FA0A-9577-CF43-9A2B-EC157EA0CC3D}" destId="{667AA195-EBF9-A640-9E99-7A96EBA7AB62}" srcOrd="1" destOrd="0" presId="urn:microsoft.com/office/officeart/2005/8/layout/list1"/>
    <dgm:cxn modelId="{5C521183-7BA3-DE42-AF43-33D494D15924}" type="presParOf" srcId="{270B1158-227E-E54E-89E1-08983CC703A2}" destId="{F17EE179-E778-2249-AA8C-D60A3A567D9C}" srcOrd="5" destOrd="0" presId="urn:microsoft.com/office/officeart/2005/8/layout/list1"/>
    <dgm:cxn modelId="{A47EF689-0DD4-3D4A-A8BB-56F6EDC8A4F9}" type="presParOf" srcId="{270B1158-227E-E54E-89E1-08983CC703A2}" destId="{31662357-6E49-3C48-BBA1-0C607CB08D94}" srcOrd="6" destOrd="0" presId="urn:microsoft.com/office/officeart/2005/8/layout/list1"/>
    <dgm:cxn modelId="{35BF9DA7-D9CB-C44C-9ABA-A12EABF52C89}" type="presParOf" srcId="{270B1158-227E-E54E-89E1-08983CC703A2}" destId="{A8A48496-92C9-574D-9328-8E3D9F7EE0E2}" srcOrd="7" destOrd="0" presId="urn:microsoft.com/office/officeart/2005/8/layout/list1"/>
    <dgm:cxn modelId="{B26C5433-7870-4807-B52B-5006DF71DB7E}" type="presParOf" srcId="{270B1158-227E-E54E-89E1-08983CC703A2}" destId="{390B89E2-E014-4F58-BF89-E116929D153F}" srcOrd="8" destOrd="0" presId="urn:microsoft.com/office/officeart/2005/8/layout/list1"/>
    <dgm:cxn modelId="{B9C14F9D-0556-4C59-8487-DE463454CCC3}" type="presParOf" srcId="{390B89E2-E014-4F58-BF89-E116929D153F}" destId="{0EDEF39F-03E0-4556-BDE9-AD9DB243192C}" srcOrd="0" destOrd="0" presId="urn:microsoft.com/office/officeart/2005/8/layout/list1"/>
    <dgm:cxn modelId="{FB0EDD92-D9AD-4D23-A57A-A33E3B763229}" type="presParOf" srcId="{390B89E2-E014-4F58-BF89-E116929D153F}" destId="{547AB812-953B-40ED-8474-CAFDABCCB4C3}" srcOrd="1" destOrd="0" presId="urn:microsoft.com/office/officeart/2005/8/layout/list1"/>
    <dgm:cxn modelId="{DFF0B335-77BF-4DEE-8685-0F1C93770494}" type="presParOf" srcId="{270B1158-227E-E54E-89E1-08983CC703A2}" destId="{D240F340-8BA2-4049-9882-264FBBD2C557}" srcOrd="9" destOrd="0" presId="urn:microsoft.com/office/officeart/2005/8/layout/list1"/>
    <dgm:cxn modelId="{F187F250-114C-4654-B639-84A6C68A9CD6}" type="presParOf" srcId="{270B1158-227E-E54E-89E1-08983CC703A2}" destId="{9B9E04D5-1A3D-4A05-9BB9-5D7283F8752E}" srcOrd="10" destOrd="0" presId="urn:microsoft.com/office/officeart/2005/8/layout/list1"/>
    <dgm:cxn modelId="{9EA7E371-91A7-4522-A8C8-002917C1BCAA}" type="presParOf" srcId="{270B1158-227E-E54E-89E1-08983CC703A2}" destId="{D089D902-E571-4115-9958-1C9552D9D76D}" srcOrd="11" destOrd="0" presId="urn:microsoft.com/office/officeart/2005/8/layout/list1"/>
    <dgm:cxn modelId="{817F3E64-7A44-5D4D-8C48-413B926474A9}" type="presParOf" srcId="{270B1158-227E-E54E-89E1-08983CC703A2}" destId="{CC28A2A4-8475-BC4D-A2DD-19E750BB06BC}" srcOrd="12" destOrd="0" presId="urn:microsoft.com/office/officeart/2005/8/layout/list1"/>
    <dgm:cxn modelId="{261F1A9A-0EF1-A74F-8E43-BB56DD97AFA9}" type="presParOf" srcId="{CC28A2A4-8475-BC4D-A2DD-19E750BB06BC}" destId="{24A533CC-E486-7841-A1DE-4CB8E2593C43}" srcOrd="0" destOrd="0" presId="urn:microsoft.com/office/officeart/2005/8/layout/list1"/>
    <dgm:cxn modelId="{1ABEEC59-3EDD-FD4B-958A-FE80731613C9}" type="presParOf" srcId="{CC28A2A4-8475-BC4D-A2DD-19E750BB06BC}" destId="{935D6DC3-44A1-2747-8BFE-C65E3C350EDA}" srcOrd="1" destOrd="0" presId="urn:microsoft.com/office/officeart/2005/8/layout/list1"/>
    <dgm:cxn modelId="{6827BB28-D3D6-4F48-A9C2-2D2C1B1E6E6F}" type="presParOf" srcId="{270B1158-227E-E54E-89E1-08983CC703A2}" destId="{AF16070C-C5B9-C646-81F1-26F696759047}" srcOrd="13" destOrd="0" presId="urn:microsoft.com/office/officeart/2005/8/layout/list1"/>
    <dgm:cxn modelId="{DE381A5E-07AF-394D-85F9-207A58610B8A}" type="presParOf" srcId="{270B1158-227E-E54E-89E1-08983CC703A2}" destId="{9F522986-2868-3443-AF38-01727F83A69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A2A38-35F3-BD47-AC7A-2EA5CDA769F0}">
      <dsp:nvSpPr>
        <dsp:cNvPr id="0" name=""/>
        <dsp:cNvSpPr/>
      </dsp:nvSpPr>
      <dsp:spPr>
        <a:xfrm>
          <a:off x="0" y="287861"/>
          <a:ext cx="93957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B8BE2-A172-F144-83C2-B9307B9BF9CE}">
      <dsp:nvSpPr>
        <dsp:cNvPr id="0" name=""/>
        <dsp:cNvSpPr/>
      </dsp:nvSpPr>
      <dsp:spPr>
        <a:xfrm>
          <a:off x="469785" y="36941"/>
          <a:ext cx="657699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595" tIns="0" rIns="2485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 dirty="0"/>
            <a:t>1. </a:t>
          </a:r>
          <a:r>
            <a:rPr lang="en-US" sz="1800" b="1" i="0" u="none" kern="1200" dirty="0" err="1"/>
            <a:t>Zarin</a:t>
          </a:r>
          <a:r>
            <a:rPr lang="en-US" sz="1800" b="1" i="0" u="none" kern="1200" dirty="0"/>
            <a:t> </a:t>
          </a:r>
          <a:r>
            <a:rPr lang="en-US" sz="1800" b="1" i="0" u="none" kern="1200" dirty="0" err="1"/>
            <a:t>Tasnim</a:t>
          </a:r>
          <a:r>
            <a:rPr lang="en-US" sz="1800" b="1" i="0" u="none" kern="1200" dirty="0"/>
            <a:t> -021 181 094</a:t>
          </a:r>
          <a:endParaRPr lang="en-US" sz="1800" b="1" kern="1200" dirty="0"/>
        </a:p>
      </dsp:txBody>
      <dsp:txXfrm>
        <a:off x="494283" y="61439"/>
        <a:ext cx="6527994" cy="452844"/>
      </dsp:txXfrm>
    </dsp:sp>
    <dsp:sp modelId="{31662357-6E49-3C48-BBA1-0C607CB08D94}">
      <dsp:nvSpPr>
        <dsp:cNvPr id="0" name=""/>
        <dsp:cNvSpPr/>
      </dsp:nvSpPr>
      <dsp:spPr>
        <a:xfrm>
          <a:off x="0" y="1058981"/>
          <a:ext cx="93957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AA195-EBF9-A640-9E99-7A96EBA7AB62}">
      <dsp:nvSpPr>
        <dsp:cNvPr id="0" name=""/>
        <dsp:cNvSpPr/>
      </dsp:nvSpPr>
      <dsp:spPr>
        <a:xfrm>
          <a:off x="469785" y="808061"/>
          <a:ext cx="657699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595" tIns="0" rIns="2485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 dirty="0"/>
            <a:t>2. Azad Hossain </a:t>
          </a:r>
          <a:r>
            <a:rPr lang="en-US" sz="1800" b="1" i="0" u="none" kern="1200" dirty="0" err="1"/>
            <a:t>Saykat</a:t>
          </a:r>
          <a:r>
            <a:rPr lang="en-US" sz="1800" b="1" i="0" u="none" kern="1200" dirty="0"/>
            <a:t> - 021 221 017</a:t>
          </a:r>
          <a:endParaRPr lang="en-US" sz="1800" kern="1200" dirty="0"/>
        </a:p>
      </dsp:txBody>
      <dsp:txXfrm>
        <a:off x="494283" y="832559"/>
        <a:ext cx="6527994" cy="452844"/>
      </dsp:txXfrm>
    </dsp:sp>
    <dsp:sp modelId="{9B9E04D5-1A3D-4A05-9BB9-5D7283F8752E}">
      <dsp:nvSpPr>
        <dsp:cNvPr id="0" name=""/>
        <dsp:cNvSpPr/>
      </dsp:nvSpPr>
      <dsp:spPr>
        <a:xfrm>
          <a:off x="0" y="1830101"/>
          <a:ext cx="93957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AB812-953B-40ED-8474-CAFDABCCB4C3}">
      <dsp:nvSpPr>
        <dsp:cNvPr id="0" name=""/>
        <dsp:cNvSpPr/>
      </dsp:nvSpPr>
      <dsp:spPr>
        <a:xfrm>
          <a:off x="469785" y="1579181"/>
          <a:ext cx="657699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595" tIns="0" rIns="2485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3. </a:t>
          </a:r>
          <a:r>
            <a:rPr lang="en-US" sz="1800" b="1" i="0" u="none" kern="1200" dirty="0" err="1"/>
            <a:t>Sazzad</a:t>
          </a:r>
          <a:r>
            <a:rPr lang="en-US" sz="1800" b="1" i="0" u="none" kern="1200" dirty="0"/>
            <a:t> </a:t>
          </a:r>
          <a:r>
            <a:rPr lang="en-US" sz="1800" b="1" i="0" u="none" kern="1200" dirty="0" err="1"/>
            <a:t>Hossen</a:t>
          </a:r>
          <a:r>
            <a:rPr lang="en-US" sz="1800" b="1" i="0" u="none" kern="1200" dirty="0"/>
            <a:t> - 021 221 026</a:t>
          </a:r>
          <a:endParaRPr lang="en-US" sz="1800" kern="1200" dirty="0"/>
        </a:p>
      </dsp:txBody>
      <dsp:txXfrm>
        <a:off x="494283" y="1603679"/>
        <a:ext cx="6527994" cy="452844"/>
      </dsp:txXfrm>
    </dsp:sp>
    <dsp:sp modelId="{9F522986-2868-3443-AF38-01727F83A694}">
      <dsp:nvSpPr>
        <dsp:cNvPr id="0" name=""/>
        <dsp:cNvSpPr/>
      </dsp:nvSpPr>
      <dsp:spPr>
        <a:xfrm>
          <a:off x="0" y="2601221"/>
          <a:ext cx="93957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D6DC3-44A1-2747-8BFE-C65E3C350EDA}">
      <dsp:nvSpPr>
        <dsp:cNvPr id="0" name=""/>
        <dsp:cNvSpPr/>
      </dsp:nvSpPr>
      <dsp:spPr>
        <a:xfrm>
          <a:off x="460384" y="2344766"/>
          <a:ext cx="657699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595" tIns="0" rIns="2485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4.  </a:t>
          </a:r>
          <a:r>
            <a:rPr lang="en-US" sz="1800" b="1" i="0" u="none" kern="1200" dirty="0" err="1"/>
            <a:t>Suvom</a:t>
          </a:r>
          <a:r>
            <a:rPr lang="en-US" sz="1800" b="1" i="0" u="none" kern="1200" dirty="0"/>
            <a:t> </a:t>
          </a:r>
          <a:r>
            <a:rPr lang="en-US" sz="1800" b="1" i="0" u="none" kern="1200" dirty="0" err="1"/>
            <a:t>Karmakar</a:t>
          </a:r>
          <a:r>
            <a:rPr lang="en-US" sz="1800" b="1" i="0" u="none" kern="1200" dirty="0"/>
            <a:t> - 021 221 027</a:t>
          </a:r>
          <a:endParaRPr lang="en-US" sz="1800" b="1" kern="1200" dirty="0"/>
        </a:p>
      </dsp:txBody>
      <dsp:txXfrm>
        <a:off x="484882" y="2369264"/>
        <a:ext cx="652799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8456D-4541-4113-9CE4-85CB24E45783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64B72-2035-498D-A15A-9A77B0FF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1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64B72-2035-498D-A15A-9A77B0FF71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5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64B72-2035-498D-A15A-9A77B0FF7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8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8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5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0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8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7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4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2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96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4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1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DF07656-A373-45CA-8B68-F04525C6543A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08D2E49-C715-4037-94F5-E7EB514B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2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BAFC-45A5-65BF-EF2D-E574BDA9B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695" y="964571"/>
            <a:ext cx="9561094" cy="3029913"/>
          </a:xfrm>
        </p:spPr>
        <p:txBody>
          <a:bodyPr>
            <a:normAutofit/>
          </a:bodyPr>
          <a:lstStyle/>
          <a:p>
            <a:br>
              <a:rPr lang="en-US" sz="5400" dirty="0"/>
            </a:br>
            <a:r>
              <a:rPr lang="en-US" sz="4400" dirty="0">
                <a:solidFill>
                  <a:schemeClr val="tx1"/>
                </a:solidFill>
              </a:rPr>
              <a:t>Simulation and Hardware Implementation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of BPSK Modulation and Demodulation</a:t>
            </a:r>
            <a:r>
              <a:rPr lang="en-US" sz="5400" dirty="0">
                <a:solidFill>
                  <a:schemeClr val="tx2"/>
                </a:solidFill>
              </a:rPr>
              <a:t>​​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DA0CE3-0D27-4FCA-97AB-FDE5DD5BBF20}"/>
              </a:ext>
            </a:extLst>
          </p:cNvPr>
          <p:cNvSpPr txBox="1">
            <a:spLocks/>
          </p:cNvSpPr>
          <p:nvPr/>
        </p:nvSpPr>
        <p:spPr>
          <a:xfrm>
            <a:off x="866274" y="3690047"/>
            <a:ext cx="9561094" cy="3029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</a:pPr>
            <a:endParaRPr lang="en-US" sz="1800" b="1" cap="none" dirty="0">
              <a:solidFill>
                <a:prstClr val="black"/>
              </a:solidFill>
              <a:latin typeface="Rockwell" panose="02060603020205020403"/>
              <a:ea typeface="+mn-ea"/>
              <a:cs typeface="+mn-cs"/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endParaRPr lang="en-US" sz="1800" b="1" cap="none" dirty="0">
              <a:solidFill>
                <a:prstClr val="black"/>
              </a:solidFill>
              <a:latin typeface="Rockwell" panose="02060603020205020403"/>
              <a:ea typeface="+mn-ea"/>
              <a:cs typeface="+mn-cs"/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800" b="1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Submitted By</a:t>
            </a:r>
            <a:r>
              <a:rPr lang="en-US" sz="1800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: </a:t>
            </a:r>
            <a:r>
              <a:rPr lang="en-US" sz="1800" b="1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Group 5​</a:t>
            </a: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800" b="1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Instructor</a:t>
            </a:r>
            <a:r>
              <a:rPr lang="en-US" sz="1800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: </a:t>
            </a:r>
            <a:r>
              <a:rPr lang="en-US" sz="2000" b="1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Md </a:t>
            </a:r>
            <a:r>
              <a:rPr lang="en-US" sz="2000" b="1" cap="none" dirty="0" err="1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Nure</a:t>
            </a:r>
            <a:r>
              <a:rPr lang="en-US" sz="2000" b="1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 </a:t>
            </a:r>
            <a:r>
              <a:rPr lang="en-US" sz="2000" b="1" cap="none" dirty="0" err="1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Alam</a:t>
            </a:r>
            <a:r>
              <a:rPr lang="en-US" sz="2000" b="1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 </a:t>
            </a:r>
            <a:r>
              <a:rPr lang="en-US" sz="2000" b="1" cap="none" dirty="0" err="1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Dipu</a:t>
            </a:r>
            <a:r>
              <a:rPr lang="en-US" sz="2000" b="1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​</a:t>
            </a:r>
            <a:endParaRPr lang="en-US" sz="1800" b="1" cap="none" dirty="0">
              <a:solidFill>
                <a:prstClr val="black"/>
              </a:solidFill>
              <a:latin typeface="Rockwell" panose="02060603020205020403"/>
              <a:ea typeface="+mn-ea"/>
              <a:cs typeface="+mn-cs"/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800" b="1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Course</a:t>
            </a:r>
            <a:r>
              <a:rPr lang="en-US" sz="1800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: Communication Laboratory (EEE 3308)</a:t>
            </a: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800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​</a:t>
            </a:r>
            <a:r>
              <a:rPr lang="en-US" sz="1800" b="1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Institution</a:t>
            </a:r>
            <a:r>
              <a:rPr lang="en-US" sz="1800" cap="none" dirty="0">
                <a:solidFill>
                  <a:prstClr val="black"/>
                </a:solidFill>
                <a:latin typeface="Rockwell" panose="02060603020205020403"/>
                <a:ea typeface="+mn-ea"/>
                <a:cs typeface="+mn-cs"/>
              </a:rPr>
              <a:t>: United International University​</a:t>
            </a:r>
          </a:p>
        </p:txBody>
      </p:sp>
    </p:spTree>
    <p:extLst>
      <p:ext uri="{BB962C8B-B14F-4D97-AF65-F5344CB8AC3E}">
        <p14:creationId xmlns:p14="http://schemas.microsoft.com/office/powerpoint/2010/main" val="49986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CF2E-80F8-4923-91EC-54249636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7" y="0"/>
            <a:ext cx="9902952" cy="14950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6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3600" b="1" cap="none" spc="-50" dirty="0">
                <a:solidFill>
                  <a:srgbClr val="000000"/>
                </a:solidFill>
                <a:latin typeface="Century Schoolbook" panose="02040604050505020304"/>
              </a:rPr>
              <a:t>Working Methodology of BPSK</a:t>
            </a:r>
            <a:br>
              <a:rPr lang="en-US" sz="4000" b="1" cap="none" spc="-50" dirty="0">
                <a:solidFill>
                  <a:srgbClr val="000000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1800" b="1" cap="none" spc="-50" dirty="0">
                <a:solidFill>
                  <a:srgbClr val="000000"/>
                </a:solidFill>
                <a:latin typeface="Century Schoolbook" panose="02040604050505020304"/>
              </a:rPr>
              <a:t>       </a:t>
            </a:r>
            <a:endParaRPr lang="en-US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0EC247F-A235-4DF2-9BD4-4D5B83D459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5217" y="1661101"/>
            <a:ext cx="10226529" cy="4974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0F143-182C-4DA6-AA6F-D1B7FAD68217}"/>
              </a:ext>
            </a:extLst>
          </p:cNvPr>
          <p:cNvSpPr/>
          <p:nvPr/>
        </p:nvSpPr>
        <p:spPr>
          <a:xfrm>
            <a:off x="345217" y="895330"/>
            <a:ext cx="11515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Part B- Demodulating a BPSK Signal using a Product Detector: </a:t>
            </a:r>
          </a:p>
          <a:p>
            <a:r>
              <a:rPr lang="en-US" sz="2000" dirty="0"/>
              <a:t>Emona Board Implementation and Pico-scope Output</a:t>
            </a:r>
          </a:p>
        </p:txBody>
      </p:sp>
      <p:pic>
        <p:nvPicPr>
          <p:cNvPr id="7" name="Picture 6" descr="A black electronic device with many wires&#10;&#10;Description automatically generated">
            <a:extLst>
              <a:ext uri="{FF2B5EF4-FFF2-40B4-BE49-F238E27FC236}">
                <a16:creationId xmlns:a16="http://schemas.microsoft.com/office/drawing/2014/main" id="{38628499-C6ED-4C48-AAE5-172D3AD13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" y="2335502"/>
            <a:ext cx="5953885" cy="382042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3A10BD-13C7-41CC-93D7-9D58CDED5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82" y="2277617"/>
            <a:ext cx="5953885" cy="38783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554818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CF2E-80F8-4923-91EC-54249636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74675"/>
            <a:ext cx="9902952" cy="14950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6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3600" b="1" cap="none" spc="-50" dirty="0">
                <a:solidFill>
                  <a:srgbClr val="000000"/>
                </a:solidFill>
                <a:latin typeface="Century Schoolbook" panose="02040604050505020304"/>
              </a:rPr>
              <a:t>Working Methodology of BPSK</a:t>
            </a:r>
            <a:br>
              <a:rPr lang="en-US" sz="4000" b="1" cap="none" spc="-50" dirty="0">
                <a:solidFill>
                  <a:srgbClr val="000000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1800" b="1" cap="none" spc="-50" dirty="0">
                <a:solidFill>
                  <a:srgbClr val="000000"/>
                </a:solidFill>
                <a:latin typeface="Century Schoolbook" panose="02040604050505020304"/>
              </a:rPr>
              <a:t>       </a:t>
            </a:r>
            <a:endParaRPr lang="en-US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0EC247F-A235-4DF2-9BD4-4D5B83D459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5217" y="1569732"/>
            <a:ext cx="10226529" cy="4974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D73026-93A7-4D68-93CA-AE99F64FDAB3}"/>
              </a:ext>
            </a:extLst>
          </p:cNvPr>
          <p:cNvSpPr/>
          <p:nvPr/>
        </p:nvSpPr>
        <p:spPr>
          <a:xfrm>
            <a:off x="135336" y="-1585092"/>
            <a:ext cx="114083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/>
            </a:br>
            <a:r>
              <a:rPr lang="en-US" b="1" dirty="0"/>
              <a:t>    </a:t>
            </a:r>
            <a:r>
              <a:rPr lang="en-US" sz="2000" dirty="0"/>
              <a:t>Part C- Restoring the Recovered Data using a Comparator: Circuit and Block Diagram</a:t>
            </a:r>
            <a:br>
              <a:rPr lang="en-US" sz="3600" dirty="0">
                <a:solidFill>
                  <a:schemeClr val="tx2"/>
                </a:solidFill>
              </a:rPr>
            </a:br>
            <a:endParaRPr lang="en-US" dirty="0"/>
          </a:p>
        </p:txBody>
      </p:sp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CAA7E2D3-88A6-4489-A39D-019D9778E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2094895"/>
            <a:ext cx="5443872" cy="39630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ADD6E6E6-0A1F-4F51-832E-4F9B19F9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93" y="2094895"/>
            <a:ext cx="5592845" cy="39630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27612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CF2E-80F8-4923-91EC-54249636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7" y="0"/>
            <a:ext cx="9902952" cy="14950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6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3600" b="1" cap="none" spc="-50" dirty="0">
                <a:solidFill>
                  <a:srgbClr val="000000"/>
                </a:solidFill>
                <a:latin typeface="Century Schoolbook" panose="02040604050505020304"/>
              </a:rPr>
              <a:t>Working Methodology of BPSK</a:t>
            </a:r>
            <a:br>
              <a:rPr lang="en-US" sz="4000" b="1" cap="none" spc="-50" dirty="0">
                <a:solidFill>
                  <a:srgbClr val="000000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1800" b="1" cap="none" spc="-50" dirty="0">
                <a:solidFill>
                  <a:srgbClr val="000000"/>
                </a:solidFill>
                <a:latin typeface="Century Schoolbook" panose="02040604050505020304"/>
              </a:rPr>
              <a:t>       </a:t>
            </a:r>
            <a:endParaRPr lang="en-US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0EC247F-A235-4DF2-9BD4-4D5B83D45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17" y="1731767"/>
            <a:ext cx="10178404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D73026-93A7-4D68-93CA-AE99F64FDAB3}"/>
              </a:ext>
            </a:extLst>
          </p:cNvPr>
          <p:cNvSpPr/>
          <p:nvPr/>
        </p:nvSpPr>
        <p:spPr>
          <a:xfrm>
            <a:off x="81833" y="-1877437"/>
            <a:ext cx="1140830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>
                <a:solidFill>
                  <a:schemeClr val="tx2"/>
                </a:solidFill>
              </a:rPr>
            </a:br>
            <a:br>
              <a:rPr lang="en-US" b="1" dirty="0"/>
            </a:br>
            <a:r>
              <a:rPr lang="en-US" b="1" dirty="0"/>
              <a:t>    </a:t>
            </a:r>
            <a:r>
              <a:rPr lang="en-US" sz="2000" dirty="0"/>
              <a:t>Part C- Restoring the Recovered Data using a Comparator: Emona Board Implementation and          </a:t>
            </a:r>
          </a:p>
          <a:p>
            <a:r>
              <a:rPr lang="en-US" sz="2000" dirty="0"/>
              <a:t>    Pico-scope Output</a:t>
            </a:r>
            <a:br>
              <a:rPr lang="en-US" sz="3600" dirty="0">
                <a:solidFill>
                  <a:schemeClr val="tx2"/>
                </a:solidFill>
              </a:rPr>
            </a:br>
            <a:endParaRPr lang="en-US" dirty="0"/>
          </a:p>
        </p:txBody>
      </p:sp>
      <p:pic>
        <p:nvPicPr>
          <p:cNvPr id="12" name="Content Placeholder 4" descr="A black electronic board with colorful wires&#10;&#10;Description automatically generated">
            <a:extLst>
              <a:ext uri="{FF2B5EF4-FFF2-40B4-BE49-F238E27FC236}">
                <a16:creationId xmlns:a16="http://schemas.microsoft.com/office/drawing/2014/main" id="{BBC9163C-CA7D-412E-B049-B9ED25EAB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37" y="2114147"/>
            <a:ext cx="5750783" cy="3953664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310771-DFD6-40EA-A474-486A7E8E8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51" y="2146472"/>
            <a:ext cx="5872945" cy="391529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406877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CF2E-80F8-4923-91EC-54249636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74675"/>
            <a:ext cx="9902952" cy="14950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6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3600" b="1" cap="none" spc="-50" dirty="0">
                <a:solidFill>
                  <a:srgbClr val="000000"/>
                </a:solidFill>
                <a:latin typeface="Century Schoolbook" panose="02040604050505020304"/>
              </a:rPr>
              <a:t>Working Methodology of BPSK</a:t>
            </a:r>
            <a:br>
              <a:rPr lang="en-US" sz="4000" b="1" cap="none" spc="-50" dirty="0">
                <a:solidFill>
                  <a:srgbClr val="000000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1800" b="1" cap="none" spc="-50" dirty="0">
                <a:solidFill>
                  <a:srgbClr val="000000"/>
                </a:solidFill>
                <a:latin typeface="Century Schoolbook" panose="02040604050505020304"/>
              </a:rPr>
              <a:t>       </a:t>
            </a:r>
            <a:endParaRPr lang="en-US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0EC247F-A235-4DF2-9BD4-4D5B83D459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5217" y="1569732"/>
            <a:ext cx="10226529" cy="4974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D73026-93A7-4D68-93CA-AE99F64FDAB3}"/>
              </a:ext>
            </a:extLst>
          </p:cNvPr>
          <p:cNvSpPr/>
          <p:nvPr/>
        </p:nvSpPr>
        <p:spPr>
          <a:xfrm>
            <a:off x="338328" y="1030606"/>
            <a:ext cx="11408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-50" dirty="0">
                <a:solidFill>
                  <a:srgbClr val="000000"/>
                </a:solidFill>
                <a:latin typeface="Century Schoolbook" panose="02040604050505020304"/>
                <a:ea typeface="+mj-ea"/>
                <a:cs typeface="+mj-cs"/>
              </a:rPr>
              <a:t>Part D- Adding Noise to Transmitted Signal: Circuit and Block Diagram</a:t>
            </a:r>
            <a:endParaRPr lang="en-US" sz="1600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B68A1E5E-FC2F-4FFE-9248-85367E732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72"/>
          <a:stretch/>
        </p:blipFill>
        <p:spPr>
          <a:xfrm>
            <a:off x="179968" y="2059711"/>
            <a:ext cx="5795293" cy="402891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E9A1C675-D897-4B8D-9385-85ED319B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61" y="2151528"/>
            <a:ext cx="5927135" cy="393710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69392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CF2E-80F8-4923-91EC-54249636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74675"/>
            <a:ext cx="9902952" cy="14950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6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3600" b="1" cap="none" spc="-50" dirty="0">
                <a:solidFill>
                  <a:srgbClr val="000000"/>
                </a:solidFill>
                <a:latin typeface="Century Schoolbook" panose="02040604050505020304"/>
              </a:rPr>
              <a:t>Working Methodology of BPSK</a:t>
            </a:r>
            <a:br>
              <a:rPr lang="en-US" sz="4000" b="1" cap="none" spc="-50" dirty="0">
                <a:solidFill>
                  <a:srgbClr val="000000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1800" b="1" cap="none" spc="-50" dirty="0">
                <a:solidFill>
                  <a:srgbClr val="000000"/>
                </a:solidFill>
                <a:latin typeface="Century Schoolbook" panose="02040604050505020304"/>
              </a:rPr>
              <a:t>       </a:t>
            </a:r>
            <a:endParaRPr lang="en-US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0EC247F-A235-4DF2-9BD4-4D5B83D459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8328" y="1458102"/>
            <a:ext cx="10226529" cy="4974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D73026-93A7-4D68-93CA-AE99F64FDAB3}"/>
              </a:ext>
            </a:extLst>
          </p:cNvPr>
          <p:cNvSpPr/>
          <p:nvPr/>
        </p:nvSpPr>
        <p:spPr>
          <a:xfrm>
            <a:off x="338328" y="1030606"/>
            <a:ext cx="1140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50" dirty="0">
                <a:solidFill>
                  <a:srgbClr val="000000"/>
                </a:solidFill>
                <a:latin typeface="Century Schoolbook" panose="02040604050505020304"/>
                <a:ea typeface="+mj-ea"/>
                <a:cs typeface="+mj-cs"/>
              </a:rPr>
              <a:t>Part D- Adding Noise to Transmitted Signal: Emona Board Implementation and Pico-scope Output</a:t>
            </a:r>
            <a:endParaRPr lang="en-US" sz="1400" dirty="0"/>
          </a:p>
        </p:txBody>
      </p:sp>
      <p:pic>
        <p:nvPicPr>
          <p:cNvPr id="7" name="Content Placeholder 4" descr="A black electronic board with colorful wires&#10;&#10;Description automatically generated">
            <a:extLst>
              <a:ext uri="{FF2B5EF4-FFF2-40B4-BE49-F238E27FC236}">
                <a16:creationId xmlns:a16="http://schemas.microsoft.com/office/drawing/2014/main" id="{80843C27-200F-4F73-AF33-6ACB174C0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89" y="1566008"/>
            <a:ext cx="4714372" cy="327975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4F688-C3EF-465A-AB12-774D2B77F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60" b="5388"/>
          <a:stretch/>
        </p:blipFill>
        <p:spPr>
          <a:xfrm>
            <a:off x="6179894" y="1937908"/>
            <a:ext cx="5210001" cy="125932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1AB56-7BD6-4522-9BCB-10583FC27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03" b="9730"/>
          <a:stretch/>
        </p:blipFill>
        <p:spPr>
          <a:xfrm>
            <a:off x="6179894" y="3516494"/>
            <a:ext cx="5210000" cy="132927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484607-BEA2-4943-9207-0C3C08C43F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155" b="14289"/>
          <a:stretch/>
        </p:blipFill>
        <p:spPr>
          <a:xfrm>
            <a:off x="1022488" y="5459801"/>
            <a:ext cx="4768415" cy="123138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AA636F-F6F9-4D08-8FBF-AF04BBDB7A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522" b="8475"/>
          <a:stretch/>
        </p:blipFill>
        <p:spPr>
          <a:xfrm>
            <a:off x="6179894" y="5283333"/>
            <a:ext cx="5209999" cy="140785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37CC64-710C-4EB8-8B50-F06DE2CB3388}"/>
              </a:ext>
            </a:extLst>
          </p:cNvPr>
          <p:cNvSpPr txBox="1"/>
          <p:nvPr/>
        </p:nvSpPr>
        <p:spPr>
          <a:xfrm>
            <a:off x="6091814" y="1569732"/>
            <a:ext cx="304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1.-20dB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0EC3F-F556-47E9-A4AF-C5416CBF09FE}"/>
              </a:ext>
            </a:extLst>
          </p:cNvPr>
          <p:cNvSpPr txBox="1"/>
          <p:nvPr/>
        </p:nvSpPr>
        <p:spPr>
          <a:xfrm>
            <a:off x="6091815" y="3163159"/>
            <a:ext cx="304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2.-6dB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37825C-5D1F-440E-A869-11660F75B481}"/>
              </a:ext>
            </a:extLst>
          </p:cNvPr>
          <p:cNvSpPr txBox="1"/>
          <p:nvPr/>
        </p:nvSpPr>
        <p:spPr>
          <a:xfrm>
            <a:off x="6091814" y="4914001"/>
            <a:ext cx="304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3.0dB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1E4B5-FC6C-4357-B3BD-6E27764BA0DB}"/>
              </a:ext>
            </a:extLst>
          </p:cNvPr>
          <p:cNvSpPr txBox="1"/>
          <p:nvPr/>
        </p:nvSpPr>
        <p:spPr>
          <a:xfrm>
            <a:off x="1189056" y="4968118"/>
            <a:ext cx="304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Demodulation</a:t>
            </a:r>
          </a:p>
        </p:txBody>
      </p:sp>
    </p:spTree>
    <p:extLst>
      <p:ext uri="{BB962C8B-B14F-4D97-AF65-F5344CB8AC3E}">
        <p14:creationId xmlns:p14="http://schemas.microsoft.com/office/powerpoint/2010/main" val="1779975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1B3C-2CBE-8FA8-CC90-D79D9230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232611"/>
            <a:ext cx="9782801" cy="808037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/>
              <a:t>           Simulink Schematic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1C2586-0103-5CBC-040E-67572B5F3E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265" t="2393" r="9524" b="2986"/>
          <a:stretch/>
        </p:blipFill>
        <p:spPr>
          <a:xfrm>
            <a:off x="1014706" y="1040648"/>
            <a:ext cx="10162587" cy="536584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0299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3D6C-634A-E20B-57D7-A675F19F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289" y="-28310"/>
            <a:ext cx="9782801" cy="86084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Output From Simulink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82064-77F5-ACC3-358E-CC8B829AF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1798" y="735226"/>
            <a:ext cx="9782801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Modulation: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LPF Output: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4387F65-24CA-97D7-8FD3-B4136C07E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1798" y="4621245"/>
            <a:ext cx="2059604" cy="967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Demodulation:</a:t>
            </a:r>
          </a:p>
          <a:p>
            <a:pPr marL="0" indent="0">
              <a:buNone/>
            </a:pP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9E519-A56B-486A-DEB8-36AE2BC3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0" y="1205729"/>
            <a:ext cx="9444679" cy="118110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136FAD-8B35-6CC7-AACD-FBD97755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289" y="5134663"/>
            <a:ext cx="9525092" cy="132122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B6CDB1-15E2-68A8-A529-0ADBFAE142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723" b="2490"/>
          <a:stretch/>
        </p:blipFill>
        <p:spPr>
          <a:xfrm>
            <a:off x="1604330" y="3251915"/>
            <a:ext cx="9407051" cy="118110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25271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B231-8281-7FB0-7960-B0EB14DC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36" y="228322"/>
            <a:ext cx="9782801" cy="889000"/>
          </a:xfrm>
        </p:spPr>
        <p:txBody>
          <a:bodyPr/>
          <a:lstStyle/>
          <a:p>
            <a:r>
              <a:rPr lang="en-US" sz="3600" b="1" dirty="0">
                <a:solidFill>
                  <a:schemeClr val="tx2"/>
                </a:solidFill>
              </a:rPr>
              <a:t>    Output From Simulink (With Noise)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02FBD-26E4-9D96-B23B-50F58BAD4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017" y="1167098"/>
            <a:ext cx="4914739" cy="20096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b="1" dirty="0"/>
              <a:t>Modulation:</a:t>
            </a:r>
          </a:p>
          <a:p>
            <a:pPr marL="0" indent="0">
              <a:buNone/>
            </a:pPr>
            <a:endParaRPr lang="en-US" sz="1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900" b="1" dirty="0"/>
              <a:t>LPF Output:</a:t>
            </a:r>
          </a:p>
          <a:p>
            <a:pPr marL="0" indent="0">
              <a:buNone/>
            </a:pPr>
            <a:endParaRPr lang="en-US" sz="1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AEEFA-286E-ABE4-ADC4-1C5A0DE23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017" y="4581152"/>
            <a:ext cx="4903010" cy="36934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300" b="1" dirty="0"/>
              <a:t>Demodulation: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0A177B-6E40-D3E3-E357-330FB8C9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21" y="3176783"/>
            <a:ext cx="9727185" cy="130381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0C901-5D1E-76AA-6788-A41F2680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099" r="33108"/>
          <a:stretch/>
        </p:blipFill>
        <p:spPr>
          <a:xfrm>
            <a:off x="1004332" y="1549033"/>
            <a:ext cx="9697374" cy="116084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B47CDC-9503-DD2B-247E-A955C85AE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974521" y="4911946"/>
            <a:ext cx="9727185" cy="17177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52393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0328-77CB-31F8-D8B1-6280E2A9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025" y="177801"/>
            <a:ext cx="9782801" cy="6603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Compare Between Hardware and Simulink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F849-90A8-C2E1-B96E-54C7C02B3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5024" y="990600"/>
            <a:ext cx="5110576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                      </a:t>
            </a:r>
            <a:r>
              <a:rPr lang="en-US" b="1" u="sng" dirty="0">
                <a:solidFill>
                  <a:srgbClr val="FF0000"/>
                </a:solidFill>
              </a:rPr>
              <a:t>Hardware</a:t>
            </a:r>
          </a:p>
          <a:p>
            <a:pPr marL="342900" indent="-342900">
              <a:buAutoNum type="arabicPeriod"/>
            </a:pPr>
            <a:r>
              <a:rPr lang="en-US" sz="1800" b="1" dirty="0"/>
              <a:t>Modulation</a:t>
            </a:r>
          </a:p>
          <a:p>
            <a:pPr marL="342900" indent="-342900">
              <a:buAutoNum type="arabicPeriod"/>
            </a:pP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sz="1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2. LPF Output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4D446-2BFE-F173-485D-424FCADB9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3239" y="990600"/>
            <a:ext cx="4814586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                          </a:t>
            </a:r>
            <a:r>
              <a:rPr lang="en-US" b="1" u="sng" dirty="0">
                <a:solidFill>
                  <a:srgbClr val="FF0000"/>
                </a:solidFill>
              </a:rPr>
              <a:t>Simulink</a:t>
            </a:r>
          </a:p>
          <a:p>
            <a:pPr marL="342900" indent="-342900">
              <a:buAutoNum type="arabicPeriod"/>
            </a:pPr>
            <a:r>
              <a:rPr lang="en-US" sz="1600" b="1" dirty="0"/>
              <a:t>Modulation</a:t>
            </a:r>
          </a:p>
          <a:p>
            <a:pPr marL="342900" indent="-342900">
              <a:buAutoNum type="arabicPeriod"/>
            </a:pP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sz="1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2. LPF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5777A-B3C4-7954-C085-D22E71C29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28" t="14815" r="5167" b="7407"/>
          <a:stretch/>
        </p:blipFill>
        <p:spPr>
          <a:xfrm>
            <a:off x="1671225" y="1954567"/>
            <a:ext cx="4421790" cy="177553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070A2-DB6B-B1EA-CE86-8B150D07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649" y="1954567"/>
            <a:ext cx="4561961" cy="187836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11D862-BAED-84F8-5C89-2921F5CF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" t="29596" r="-81" b="22210"/>
          <a:stretch/>
        </p:blipFill>
        <p:spPr>
          <a:xfrm>
            <a:off x="1671225" y="4572000"/>
            <a:ext cx="4421791" cy="21082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D19A8-6847-FC89-A4F2-FEE61C3C0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1" y="4572000"/>
            <a:ext cx="4720809" cy="21082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54835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B3AA-9FB4-6034-C6FC-A0BA86BB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320" y="178910"/>
            <a:ext cx="9982200" cy="508000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   Compare Between Hardware and Simulink Output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4C4E8-CCE7-DA11-E5BB-071BC03DC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856" y="767920"/>
            <a:ext cx="4634213" cy="6095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3.Modulation</a:t>
            </a:r>
          </a:p>
          <a:p>
            <a:pPr marL="0" indent="0">
              <a:buNone/>
            </a:pPr>
            <a:endParaRPr lang="en-US" sz="1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2"/>
                </a:solidFill>
              </a:rPr>
              <a:t>4</a:t>
            </a:r>
            <a:r>
              <a:rPr lang="en-US" sz="1600" b="1" dirty="0"/>
              <a:t>. Modulation with Noise</a:t>
            </a:r>
          </a:p>
          <a:p>
            <a:pPr marL="0" indent="0">
              <a:buNone/>
            </a:pPr>
            <a:endParaRPr lang="en-US" sz="1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5. Demodulation with Noise</a:t>
            </a:r>
          </a:p>
          <a:p>
            <a:pPr marL="0" indent="0">
              <a:buNone/>
            </a:pP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A7342-C7BF-3F76-58D2-BFCC97F52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1364" y="688023"/>
            <a:ext cx="4814586" cy="5994397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3.Modulation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4. Modulation with Noise</a:t>
            </a:r>
          </a:p>
          <a:p>
            <a:pPr marL="0" indent="0">
              <a:buNone/>
            </a:pPr>
            <a:endParaRPr lang="en-US" sz="1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b="1" dirty="0"/>
              <a:t>5. Demodulation with Noise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E45F-546C-E8BB-C350-3E3CE760FD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36" b="18182"/>
          <a:stretch/>
        </p:blipFill>
        <p:spPr>
          <a:xfrm>
            <a:off x="1379794" y="1104730"/>
            <a:ext cx="4740695" cy="147143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658D6-DF7F-99F1-C585-5CBBFB59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907" y="1022322"/>
            <a:ext cx="4343400" cy="144237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0B423-084A-840D-1D30-C4D76D9C7B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175" b="10825"/>
          <a:stretch/>
        </p:blipFill>
        <p:spPr>
          <a:xfrm>
            <a:off x="1368706" y="3084654"/>
            <a:ext cx="4723354" cy="147144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12F89-5A17-EB09-A51C-79196C48E1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493" b="15942"/>
          <a:stretch/>
        </p:blipFill>
        <p:spPr>
          <a:xfrm>
            <a:off x="1342856" y="5064579"/>
            <a:ext cx="4814573" cy="149985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A05DAF-C7B4-6327-9D51-1DE454721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907" y="4876800"/>
            <a:ext cx="4419601" cy="162811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85F836-E2C3-5C13-71B3-5A5FAA77A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364" y="3039648"/>
            <a:ext cx="4421930" cy="148035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6760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E5A0-483C-0C3A-1A41-97FA48D0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15205"/>
            <a:ext cx="10058400" cy="1609344"/>
          </a:xfrm>
        </p:spPr>
        <p:txBody>
          <a:bodyPr>
            <a:normAutofit/>
          </a:bodyPr>
          <a:lstStyle/>
          <a:p>
            <a:r>
              <a:rPr lang="en-US" sz="4400" b="1" dirty="0"/>
              <a:t>Group Members</a:t>
            </a:r>
            <a:r>
              <a:rPr lang="en-US" sz="4400" dirty="0"/>
              <a:t>:</a:t>
            </a:r>
            <a:endParaRPr lang="en-US" sz="4400" b="1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24FF4E0-11C7-6C5B-9F5D-D5F53258B0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679335"/>
              </p:ext>
            </p:extLst>
          </p:nvPr>
        </p:nvGraphicFramePr>
        <p:xfrm>
          <a:off x="1063752" y="2098515"/>
          <a:ext cx="9395701" cy="3066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EAD2477-0C73-4041-9D08-229227D0476D}"/>
              </a:ext>
            </a:extLst>
          </p:cNvPr>
          <p:cNvSpPr/>
          <p:nvPr/>
        </p:nvSpPr>
        <p:spPr>
          <a:xfrm>
            <a:off x="1063752" y="5433107"/>
            <a:ext cx="9395700" cy="42840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6B4B6A-0320-4ED5-9CBD-E396345104B3}"/>
              </a:ext>
            </a:extLst>
          </p:cNvPr>
          <p:cNvGrpSpPr/>
          <p:nvPr/>
        </p:nvGrpSpPr>
        <p:grpSpPr>
          <a:xfrm>
            <a:off x="1487822" y="5218944"/>
            <a:ext cx="6637803" cy="619179"/>
            <a:chOff x="408972" y="2350301"/>
            <a:chExt cx="6637803" cy="61917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403815D-74D4-491C-98C2-3CFADC0C46A9}"/>
                </a:ext>
              </a:extLst>
            </p:cNvPr>
            <p:cNvSpPr/>
            <p:nvPr/>
          </p:nvSpPr>
          <p:spPr>
            <a:xfrm>
              <a:off x="469785" y="2350301"/>
              <a:ext cx="6576990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47B08A00-9B60-4A7D-91CE-E37EFA0E1A32}"/>
                </a:ext>
              </a:extLst>
            </p:cNvPr>
            <p:cNvSpPr txBox="1"/>
            <p:nvPr/>
          </p:nvSpPr>
          <p:spPr>
            <a:xfrm>
              <a:off x="408972" y="2516636"/>
              <a:ext cx="6527994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8595" tIns="0" rIns="248595" bIns="0" numCol="1" spcCol="1270" anchor="ctr" anchorCtr="0">
              <a:noAutofit/>
            </a:bodyPr>
            <a:lstStyle/>
            <a:p>
              <a:pPr fontAlgn="t"/>
              <a:r>
                <a:rPr lang="en-US" sz="1600" b="1" dirty="0"/>
                <a:t>5. </a:t>
              </a:r>
              <a:r>
                <a:rPr lang="en-US" b="1" dirty="0" err="1"/>
                <a:t>Umama</a:t>
              </a:r>
              <a:r>
                <a:rPr lang="en-US" b="1" dirty="0"/>
                <a:t> </a:t>
              </a:r>
              <a:r>
                <a:rPr lang="en-US" b="1" dirty="0" err="1"/>
                <a:t>Binte</a:t>
              </a:r>
              <a:r>
                <a:rPr lang="en-US" b="1" dirty="0"/>
                <a:t> Rahim</a:t>
              </a:r>
              <a:r>
                <a:rPr lang="en-US" dirty="0"/>
                <a:t> - </a:t>
              </a:r>
              <a:r>
                <a:rPr lang="en-US" b="1" dirty="0"/>
                <a:t>021 221 093</a:t>
              </a:r>
              <a:endParaRPr lang="en-US" dirty="0"/>
            </a:p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912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9CAF-50F0-42CC-B900-205FDE7E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EC8E1-6036-4BC7-8CC9-488E11F76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71" y="1703674"/>
            <a:ext cx="10058401" cy="4060097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8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The system illustrates the interplay between the modulation, noise, and demodulation stages, highlighting how noise impacts signal quality and how the design mitigates these effects.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The simulation and hardware successfully demonstrated the process of </a:t>
            </a:r>
            <a:r>
              <a:rPr lang="en-US" altLang="en-US" b="1" dirty="0">
                <a:latin typeface="Arial" panose="020B0604020202020204" pitchFamily="34" charset="0"/>
              </a:rPr>
              <a:t>Binary Phase Shift Keying (BPSK)</a:t>
            </a:r>
            <a:r>
              <a:rPr lang="en-US" altLang="en-US" dirty="0">
                <a:latin typeface="Arial" panose="020B0604020202020204" pitchFamily="34" charset="0"/>
              </a:rPr>
              <a:t> modulation and demodulation.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C7D079-679A-4874-8AB4-9F4AA0409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71" y="1703674"/>
            <a:ext cx="10318940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53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1F0B2-D823-4ABD-B39A-DA8772EA5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89"/>
          <a:stretch/>
        </p:blipFill>
        <p:spPr>
          <a:xfrm>
            <a:off x="625913" y="494815"/>
            <a:ext cx="11228931" cy="43878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EB044-BC2A-432F-95BD-000CA2A9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378" y="3768207"/>
            <a:ext cx="7200000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4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92B2-C508-41B8-AE50-6B6281EA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0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5751-8F77-4340-9CE7-3E2AA36C8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7" y="3972616"/>
            <a:ext cx="11205410" cy="2726035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BPSK Modulation: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/>
              <a:t>Binary Phase Shift Keying (BPSK) is a digital modulation technique where the phase of a carrier signal is shifted between two distinct values (0° and 180°) to represent binary data (0 and 1).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BPSK Demodulation: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/>
              <a:t>The modulated signal is multiplied with a synchronized reference carrier, filtered to extract the baseband signal, and processed by a comparator to recover the original binary data.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EF98C-690C-4588-A6B7-4FAC84606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60" y="1203963"/>
            <a:ext cx="10318940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FA0D3-EAD2-44CE-9CA9-A16A92CE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4" y="1249682"/>
            <a:ext cx="11325726" cy="2677215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98390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92B2-C508-41B8-AE50-6B6281EA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320842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Why BPSK?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5751-8F77-4340-9CE7-3E2AA36C8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06" y="2507375"/>
            <a:ext cx="7065909" cy="3559055"/>
          </a:xfrm>
        </p:spPr>
        <p:txBody>
          <a:bodyPr>
            <a:normAutofit/>
          </a:bodyPr>
          <a:lstStyle/>
          <a:p>
            <a:pPr marL="182825" lvl="0" indent="-182825" algn="just" defTabSz="914126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pc="10" dirty="0">
                <a:solidFill>
                  <a:srgbClr val="000000"/>
                </a:solidFill>
              </a:rPr>
              <a:t> BPSK is the simplest digital modulation scheme.</a:t>
            </a:r>
          </a:p>
          <a:p>
            <a:pPr marL="182825" lvl="0" indent="-182825" algn="just" defTabSz="914126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pc="10" dirty="0">
                <a:solidFill>
                  <a:srgbClr val="000000"/>
                </a:solidFill>
              </a:rPr>
              <a:t> With only two distinct phase states (0° and 180°),</a:t>
            </a:r>
          </a:p>
          <a:p>
            <a:pPr marL="0" lvl="0" indent="0" algn="just" defTabSz="914126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</a:pPr>
            <a:r>
              <a:rPr lang="en-US" spc="10" dirty="0">
                <a:solidFill>
                  <a:srgbClr val="000000"/>
                </a:solidFill>
              </a:rPr>
              <a:t>    BPSK is highly resistant to noise.</a:t>
            </a:r>
            <a:endParaRPr lang="en-US" sz="3200" spc="10" dirty="0">
              <a:solidFill>
                <a:srgbClr val="000000"/>
              </a:solidFill>
            </a:endParaRPr>
          </a:p>
          <a:p>
            <a:pPr marL="182825" lvl="0" indent="-182825" algn="just" defTabSz="914126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pc="10" dirty="0">
                <a:solidFill>
                  <a:srgbClr val="000000"/>
                </a:solidFill>
              </a:rPr>
              <a:t> BPSK requires less power compared to higher-order </a:t>
            </a:r>
          </a:p>
          <a:p>
            <a:pPr marL="0" lvl="0" indent="0" algn="just" defTabSz="914126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</a:pPr>
            <a:r>
              <a:rPr lang="en-US" spc="10" dirty="0">
                <a:solidFill>
                  <a:srgbClr val="000000"/>
                </a:solidFill>
              </a:rPr>
              <a:t>    modulation schemes.</a:t>
            </a:r>
          </a:p>
          <a:p>
            <a:pPr marL="182825" lvl="0" indent="-182825" algn="just" defTabSz="914126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pc="10" dirty="0">
                <a:solidFill>
                  <a:srgbClr val="000000"/>
                </a:solidFill>
              </a:rPr>
              <a:t> It widely used in wireless communications,</a:t>
            </a:r>
          </a:p>
          <a:p>
            <a:pPr marL="0" lvl="0" indent="0" algn="just" defTabSz="914126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</a:pPr>
            <a:r>
              <a:rPr lang="en-US" spc="10" dirty="0">
                <a:solidFill>
                  <a:srgbClr val="000000"/>
                </a:solidFill>
              </a:rPr>
              <a:t>   satellite links, and other systems.</a:t>
            </a:r>
            <a:endParaRPr lang="en-US" sz="3200" spc="10" dirty="0">
              <a:solidFill>
                <a:srgbClr val="000000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2347A9-1CCB-4042-8965-260BE9531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84" y="1562023"/>
            <a:ext cx="10318940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8FF2A-9632-4A51-8108-64C91E7F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241" y="1930186"/>
            <a:ext cx="4572638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7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3F47-C662-4299-AFAB-34ADE3E8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0" y="5133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dirty="0"/>
              <a:t>Mathematical overview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A84EDBB-E4BA-4787-BD83-05E59C620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60" y="1204501"/>
            <a:ext cx="10318940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0EC0C0FC-8627-424A-91F5-163EAE30A400}"/>
              </a:ext>
            </a:extLst>
          </p:cNvPr>
          <p:cNvSpPr txBox="1">
            <a:spLocks/>
          </p:cNvSpPr>
          <p:nvPr/>
        </p:nvSpPr>
        <p:spPr>
          <a:xfrm>
            <a:off x="84836" y="1801562"/>
            <a:ext cx="11152187" cy="4803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600" b="1" dirty="0">
                <a:ea typeface="+mn-lt"/>
                <a:cs typeface="+mn-lt"/>
              </a:rPr>
              <a:t>          </a:t>
            </a:r>
            <a:r>
              <a:rPr lang="en-US" sz="1800" b="1" dirty="0">
                <a:ea typeface="+mn-lt"/>
                <a:cs typeface="+mn-lt"/>
              </a:rPr>
              <a:t>BPSK Modulation</a:t>
            </a:r>
            <a:r>
              <a:rPr lang="en-US" sz="1600" b="1" dirty="0">
                <a:ea typeface="+mn-lt"/>
                <a:cs typeface="+mn-lt"/>
              </a:rPr>
              <a:t>:</a:t>
            </a:r>
            <a:endParaRPr lang="en-US" sz="1600" b="1" dirty="0"/>
          </a:p>
          <a:p>
            <a:pPr marL="0" indent="0">
              <a:buFont typeface="Wingdings" pitchFamily="2" charset="2"/>
              <a:buNone/>
            </a:pPr>
            <a:endParaRPr lang="en-US" sz="1800" b="1" dirty="0"/>
          </a:p>
          <a:p>
            <a:pPr marL="0" indent="0">
              <a:buFont typeface="Wingdings" pitchFamily="2" charset="2"/>
              <a:buNone/>
            </a:pPr>
            <a:endParaRPr lang="en-US" b="1" dirty="0"/>
          </a:p>
        </p:txBody>
      </p:sp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5B443C7-4149-4342-AB01-B49F72B0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81" y="2364966"/>
            <a:ext cx="9977231" cy="1193046"/>
          </a:xfrm>
          <a:prstGeom prst="rect">
            <a:avLst/>
          </a:prstGeom>
        </p:spPr>
      </p:pic>
      <p:pic>
        <p:nvPicPr>
          <p:cNvPr id="9" name="Picture 8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73E2458-02D8-4AA0-AF92-2477041B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91" y="3512831"/>
            <a:ext cx="8988496" cy="1249224"/>
          </a:xfrm>
          <a:prstGeom prst="rect">
            <a:avLst/>
          </a:prstGeom>
        </p:spPr>
      </p:pic>
      <p:pic>
        <p:nvPicPr>
          <p:cNvPr id="10" name="Picture 9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B96F9ABC-06E7-4D67-867A-84ABCDDD0A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55"/>
          <a:stretch/>
        </p:blipFill>
        <p:spPr>
          <a:xfrm>
            <a:off x="1166681" y="4762055"/>
            <a:ext cx="8988496" cy="19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3F47-C662-4299-AFAB-34ADE3E8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0" y="5133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dirty="0"/>
              <a:t>Mathematical overview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A84EDBB-E4BA-4787-BD83-05E59C620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60" y="1204501"/>
            <a:ext cx="10318940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0EC0C0FC-8627-424A-91F5-163EAE30A400}"/>
              </a:ext>
            </a:extLst>
          </p:cNvPr>
          <p:cNvSpPr txBox="1">
            <a:spLocks/>
          </p:cNvSpPr>
          <p:nvPr/>
        </p:nvSpPr>
        <p:spPr>
          <a:xfrm>
            <a:off x="-155795" y="2320330"/>
            <a:ext cx="11152187" cy="4803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600" b="1" dirty="0">
                <a:ea typeface="+mn-lt"/>
                <a:cs typeface="+mn-lt"/>
              </a:rPr>
              <a:t>          </a:t>
            </a:r>
            <a:r>
              <a:rPr lang="en-US" sz="1800" b="1" dirty="0">
                <a:ea typeface="+mn-lt"/>
                <a:cs typeface="+mn-lt"/>
              </a:rPr>
              <a:t>BPSK Demodulation</a:t>
            </a:r>
            <a:r>
              <a:rPr lang="en-US" sz="1600" b="1" dirty="0">
                <a:ea typeface="+mn-lt"/>
                <a:cs typeface="+mn-lt"/>
              </a:rPr>
              <a:t>:</a:t>
            </a:r>
            <a:endParaRPr lang="en-US" sz="1600" b="1" dirty="0"/>
          </a:p>
          <a:p>
            <a:pPr marL="0" indent="0">
              <a:buFont typeface="Wingdings" pitchFamily="2" charset="2"/>
              <a:buNone/>
            </a:pPr>
            <a:endParaRPr lang="en-US" sz="1800" b="1" dirty="0"/>
          </a:p>
          <a:p>
            <a:pPr marL="0" indent="0">
              <a:buFont typeface="Wingdings" pitchFamily="2" charset="2"/>
              <a:buNone/>
            </a:pPr>
            <a:endParaRPr lang="en-US" b="1" dirty="0"/>
          </a:p>
        </p:txBody>
      </p:sp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F114D4C-3E00-442B-BA78-0631D7D11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864239" y="1373609"/>
            <a:ext cx="8996051" cy="1164928"/>
          </a:xfrm>
          <a:prstGeom prst="rect">
            <a:avLst/>
          </a:prstGeom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8C33F626-4643-4864-ACA2-4FC42D6D04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27"/>
          <a:stretch/>
        </p:blipFill>
        <p:spPr>
          <a:xfrm>
            <a:off x="2884206" y="2724429"/>
            <a:ext cx="8544135" cy="1155082"/>
          </a:xfrm>
          <a:prstGeom prst="rect">
            <a:avLst/>
          </a:prstGeom>
        </p:spPr>
      </p:pic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57CA7ED-74E9-4C2C-B31D-90A4DD77E1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354"/>
          <a:stretch/>
        </p:blipFill>
        <p:spPr>
          <a:xfrm>
            <a:off x="914028" y="4013151"/>
            <a:ext cx="8214960" cy="578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55DB02-A188-40E5-A3F1-33E9E9D53F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15"/>
          <a:stretch/>
        </p:blipFill>
        <p:spPr>
          <a:xfrm>
            <a:off x="783150" y="4719161"/>
            <a:ext cx="9755560" cy="20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3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CF2E-80F8-4923-91EC-54249636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74675"/>
            <a:ext cx="9902952" cy="14950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6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3600" b="1" cap="none" spc="-50" dirty="0">
                <a:solidFill>
                  <a:srgbClr val="000000"/>
                </a:solidFill>
                <a:latin typeface="Century Schoolbook" panose="02040604050505020304"/>
              </a:rPr>
              <a:t>Working Methodology of BPSK</a:t>
            </a:r>
            <a:br>
              <a:rPr lang="en-US" sz="4000" b="1" cap="none" spc="-50" dirty="0">
                <a:solidFill>
                  <a:srgbClr val="000000"/>
                </a:solidFill>
                <a:latin typeface="Century Schoolbook" panose="02040604050505020304"/>
              </a:rPr>
            </a:br>
            <a:r>
              <a:rPr lang="en-US" sz="2000" b="1" cap="none" spc="-50" dirty="0">
                <a:solidFill>
                  <a:srgbClr val="000000"/>
                </a:solidFill>
                <a:latin typeface="Century Schoolbook" panose="02040604050505020304"/>
              </a:rPr>
              <a:t>Part A – Generating a BPSK Signal: Circuit Diagram and Block Diagram</a:t>
            </a: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1800" b="1" cap="none" spc="-50" dirty="0">
                <a:solidFill>
                  <a:srgbClr val="000000"/>
                </a:solidFill>
                <a:latin typeface="Century Schoolbook" panose="02040604050505020304"/>
              </a:rPr>
              <a:t>       </a:t>
            </a:r>
            <a:endParaRPr lang="en-US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0EC247F-A235-4DF2-9BD4-4D5B83D459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5217" y="1569732"/>
            <a:ext cx="10226529" cy="4974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B8354BA4-79CE-417A-9AA9-AEB318C81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53" y="2224719"/>
            <a:ext cx="5602730" cy="396087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4DC562-7967-4566-8B7F-70DA54E8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83" y="2162896"/>
            <a:ext cx="5427830" cy="402269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15039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CF2E-80F8-4923-91EC-54249636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74675"/>
            <a:ext cx="11853672" cy="14950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3600" b="1" cap="none" spc="-50" dirty="0">
                <a:solidFill>
                  <a:srgbClr val="000000"/>
                </a:solidFill>
                <a:latin typeface="Century Schoolbook" panose="02040604050505020304"/>
              </a:rPr>
              <a:t>Working Methodology of BPSK</a:t>
            </a:r>
            <a:br>
              <a:rPr lang="en-US" sz="3600" b="1" cap="none" spc="-50" dirty="0">
                <a:solidFill>
                  <a:srgbClr val="000000"/>
                </a:solidFill>
                <a:latin typeface="Century Schoolbook" panose="02040604050505020304"/>
              </a:rPr>
            </a:br>
            <a:r>
              <a:rPr lang="en-US" sz="2000" b="1" cap="none" spc="-50" dirty="0">
                <a:solidFill>
                  <a:srgbClr val="000000"/>
                </a:solidFill>
                <a:latin typeface="Century Schoolbook" panose="02040604050505020304"/>
              </a:rPr>
              <a:t>Part A – Generating a BPSK Signal: Emona Board Implementation and Pico-scope Output</a:t>
            </a: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1800" b="1" cap="none" spc="-50" dirty="0">
                <a:solidFill>
                  <a:srgbClr val="000000"/>
                </a:solidFill>
                <a:latin typeface="Century Schoolbook" panose="02040604050505020304"/>
              </a:rPr>
              <a:t>       </a:t>
            </a:r>
            <a:endParaRPr lang="en-US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0EC247F-A235-4DF2-9BD4-4D5B83D459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5217" y="1569732"/>
            <a:ext cx="10226529" cy="4974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A black electronic device with many colored wires&#10;&#10;Description automatically generated">
            <a:extLst>
              <a:ext uri="{FF2B5EF4-FFF2-40B4-BE49-F238E27FC236}">
                <a16:creationId xmlns:a16="http://schemas.microsoft.com/office/drawing/2014/main" id="{C452E6B7-0E32-46DE-A689-96AEBEC0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65" y="2325966"/>
            <a:ext cx="5500998" cy="381520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31EE97-D509-4B86-A648-EC886EFE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61" y="2312458"/>
            <a:ext cx="5743074" cy="382871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82290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CF2E-80F8-4923-91EC-54249636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74675"/>
            <a:ext cx="9902952" cy="14950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6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3600" b="1" cap="none" spc="-50" dirty="0">
                <a:solidFill>
                  <a:srgbClr val="000000"/>
                </a:solidFill>
                <a:latin typeface="Century Schoolbook" panose="02040604050505020304"/>
              </a:rPr>
              <a:t>Working Methodology of BPSK</a:t>
            </a:r>
            <a:br>
              <a:rPr lang="en-US" sz="4000" b="1" cap="none" spc="-50" dirty="0">
                <a:solidFill>
                  <a:srgbClr val="000000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br>
              <a:rPr lang="en-US" sz="1800" b="1" cap="none" spc="-50" dirty="0">
                <a:solidFill>
                  <a:srgbClr val="46464A"/>
                </a:solidFill>
                <a:latin typeface="Century Schoolbook" panose="02040604050505020304"/>
              </a:rPr>
            </a:br>
            <a:r>
              <a:rPr lang="en-US" sz="1800" b="1" cap="none" spc="-50" dirty="0">
                <a:solidFill>
                  <a:srgbClr val="000000"/>
                </a:solidFill>
                <a:latin typeface="Century Schoolbook" panose="02040604050505020304"/>
              </a:rPr>
              <a:t>       </a:t>
            </a:r>
            <a:endParaRPr lang="en-US" sz="28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0EC247F-A235-4DF2-9BD4-4D5B83D459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5217" y="1569732"/>
            <a:ext cx="10226529" cy="4974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0F143-182C-4DA6-AA6F-D1B7FAD68217}"/>
              </a:ext>
            </a:extLst>
          </p:cNvPr>
          <p:cNvSpPr/>
          <p:nvPr/>
        </p:nvSpPr>
        <p:spPr>
          <a:xfrm>
            <a:off x="345217" y="1044506"/>
            <a:ext cx="115153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Part B- Demodulating a BPSK Signal using a Product Detector: Circuit and Block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35D95-9670-4D9A-86F6-1D2082FC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6" y="2307968"/>
            <a:ext cx="6072958" cy="353186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4" name="Picture 13" descr="A diagram of a system&#10;&#10;Description automatically generated">
            <a:extLst>
              <a:ext uri="{FF2B5EF4-FFF2-40B4-BE49-F238E27FC236}">
                <a16:creationId xmlns:a16="http://schemas.microsoft.com/office/drawing/2014/main" id="{2BA24198-D676-447D-881D-657C761D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4" y="2200346"/>
            <a:ext cx="5785843" cy="363948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157737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789</TotalTime>
  <Words>645</Words>
  <Application>Microsoft Office PowerPoint</Application>
  <PresentationFormat>Widescreen</PresentationFormat>
  <Paragraphs>119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Schoolbook</vt:lpstr>
      <vt:lpstr>Rockwell</vt:lpstr>
      <vt:lpstr>Rockwell Condensed</vt:lpstr>
      <vt:lpstr>Wingdings</vt:lpstr>
      <vt:lpstr>Wood Type</vt:lpstr>
      <vt:lpstr> Simulation and Hardware Implementation of BPSK Modulation and Demodulation​​</vt:lpstr>
      <vt:lpstr>Group Members:</vt:lpstr>
      <vt:lpstr>Introduction</vt:lpstr>
      <vt:lpstr>Why BPSK?</vt:lpstr>
      <vt:lpstr>Mathematical overview</vt:lpstr>
      <vt:lpstr>Mathematical overview</vt:lpstr>
      <vt:lpstr>     Working Methodology of BPSK Part A – Generating a BPSK Signal: Circuit Diagram and Block Diagram            </vt:lpstr>
      <vt:lpstr>     Working Methodology of BPSK Part A – Generating a BPSK Signal: Emona Board Implementation and Pico-scope Output            </vt:lpstr>
      <vt:lpstr>     Working Methodology of BPSK             </vt:lpstr>
      <vt:lpstr>     Working Methodology of BPSK             </vt:lpstr>
      <vt:lpstr>     Working Methodology of BPSK             </vt:lpstr>
      <vt:lpstr>     Working Methodology of BPSK             </vt:lpstr>
      <vt:lpstr>     Working Methodology of BPSK             </vt:lpstr>
      <vt:lpstr>     Working Methodology of BPSK             </vt:lpstr>
      <vt:lpstr>           Simulink Schematic</vt:lpstr>
      <vt:lpstr>Output From Simulink</vt:lpstr>
      <vt:lpstr>    Output From Simulink (With Noise)</vt:lpstr>
      <vt:lpstr>Compare Between Hardware and Simulink Output</vt:lpstr>
      <vt:lpstr>   Compare Between Hardware and Simulink Output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Combining Passive Cooling and Renewable Energy Systems to Address Cooling Challenges in Urban Dhaka</dc:title>
  <dc:creator>ASUS</dc:creator>
  <cp:lastModifiedBy>ASUS</cp:lastModifiedBy>
  <cp:revision>41</cp:revision>
  <dcterms:created xsi:type="dcterms:W3CDTF">2025-01-23T23:51:58Z</dcterms:created>
  <dcterms:modified xsi:type="dcterms:W3CDTF">2025-01-26T06:15:39Z</dcterms:modified>
</cp:coreProperties>
</file>